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328" r:id="rId3"/>
    <p:sldId id="312" r:id="rId4"/>
    <p:sldId id="313" r:id="rId5"/>
    <p:sldId id="331" r:id="rId6"/>
    <p:sldId id="332" r:id="rId7"/>
    <p:sldId id="333" r:id="rId8"/>
    <p:sldId id="334" r:id="rId9"/>
    <p:sldId id="363" r:id="rId10"/>
    <p:sldId id="337" r:id="rId11"/>
    <p:sldId id="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7" autoAdjust="0"/>
    <p:restoredTop sz="97650" autoAdjust="0"/>
  </p:normalViewPr>
  <p:slideViewPr>
    <p:cSldViewPr snapToGrid="0">
      <p:cViewPr>
        <p:scale>
          <a:sx n="76" d="100"/>
          <a:sy n="76" d="100"/>
        </p:scale>
        <p:origin x="-8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12/7/14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12/7/14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12/7/14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014" y="3123389"/>
            <a:ext cx="8294746" cy="1583140"/>
          </a:xfrm>
        </p:spPr>
        <p:txBody>
          <a:bodyPr anchor="ctr">
            <a:normAutofit/>
          </a:bodyPr>
          <a:lstStyle/>
          <a:p>
            <a:pPr lvl="0" algn="ctr"/>
            <a:r>
              <a:rPr lang="en-US" altLang="zh-CN" sz="4800" b="1" dirty="0" smtClean="0">
                <a:solidFill>
                  <a:srgbClr val="0070C0"/>
                </a:solidFill>
              </a:rPr>
              <a:t>1.</a:t>
            </a:r>
            <a:r>
              <a:rPr lang="zh-CN" altLang="en-US" sz="4800" b="1" dirty="0" smtClean="0">
                <a:solidFill>
                  <a:srgbClr val="0070C0"/>
                </a:solidFill>
              </a:rPr>
              <a:t>字词训练及</a:t>
            </a:r>
            <a:r>
              <a:rPr lang="zh-CN" altLang="en-US" sz="4800" b="1" dirty="0" smtClean="0">
                <a:solidFill>
                  <a:srgbClr val="0070C0"/>
                </a:solidFill>
              </a:rPr>
              <a:t>激活已有知识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17" y="1064406"/>
            <a:ext cx="5138250" cy="2292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4412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smtClean="0"/>
              <a:t>http://</a:t>
            </a:r>
            <a:r>
              <a:rPr lang="en-US" sz="900" dirty="0" err="1" smtClean="0"/>
              <a:t>www.ewaijiao.cn</a:t>
            </a:r>
            <a:r>
              <a:rPr lang="en-US" sz="900" dirty="0" smtClean="0"/>
              <a:t>/</a:t>
            </a:r>
            <a:r>
              <a:rPr lang="en-US" sz="900" dirty="0" err="1" smtClean="0"/>
              <a:t>upFiles</a:t>
            </a:r>
            <a:r>
              <a:rPr lang="en-US" sz="900" dirty="0" smtClean="0"/>
              <a:t>/</a:t>
            </a:r>
            <a:r>
              <a:rPr lang="en-US" sz="900" dirty="0" err="1" smtClean="0"/>
              <a:t>infoImg</a:t>
            </a:r>
            <a:r>
              <a:rPr lang="en-US" sz="900" dirty="0" smtClean="0"/>
              <a:t>/2014070980898889.jpg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067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264" y="41050"/>
            <a:ext cx="11548637" cy="133128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u="sng" dirty="0" smtClean="0">
                <a:solidFill>
                  <a:srgbClr val="FF0000"/>
                </a:solidFill>
              </a:rPr>
              <a:t>国庆节</a:t>
            </a:r>
            <a:r>
              <a:rPr lang="zh-CN" altLang="en-US" sz="3200" dirty="0" smtClean="0"/>
              <a:t>，他有什么</a:t>
            </a:r>
            <a:r>
              <a:rPr lang="zh-CN" altLang="en-US" sz="3200" b="1" u="sng" dirty="0" smtClean="0">
                <a:solidFill>
                  <a:srgbClr val="FF0000"/>
                </a:solidFill>
              </a:rPr>
              <a:t>计划</a:t>
            </a:r>
            <a:r>
              <a:rPr lang="zh-CN" altLang="en-US" sz="3200" dirty="0" smtClean="0"/>
              <a:t>？他</a:t>
            </a:r>
            <a:r>
              <a:rPr lang="zh-CN" altLang="en-US" sz="3200" u="sng" dirty="0" smtClean="0">
                <a:solidFill>
                  <a:srgbClr val="FF0000"/>
                </a:solidFill>
              </a:rPr>
              <a:t>打算</a:t>
            </a:r>
            <a:r>
              <a:rPr lang="zh-CN" altLang="en-US" sz="3200" dirty="0" smtClean="0"/>
              <a:t>去哪儿？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你会去那儿吗？为什么？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537" r="-3537"/>
          <a:stretch>
            <a:fillRect/>
          </a:stretch>
        </p:blipFill>
        <p:spPr>
          <a:xfrm>
            <a:off x="5240740" y="3290381"/>
            <a:ext cx="6036861" cy="249003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798" r="5449"/>
          <a:stretch/>
        </p:blipFill>
        <p:spPr>
          <a:xfrm>
            <a:off x="429549" y="1853222"/>
            <a:ext cx="4811191" cy="23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78" y="236561"/>
            <a:ext cx="10058402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Please identify the missing component of the characters below.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0478" y="3354590"/>
            <a:ext cx="1718071" cy="1288553"/>
            <a:chOff x="3318123" y="2387"/>
            <a:chExt cx="1288553" cy="1288553"/>
          </a:xfrm>
        </p:grpSpPr>
        <p:sp>
          <p:nvSpPr>
            <p:cNvPr id="9" name="Oval 8"/>
            <p:cNvSpPr/>
            <p:nvPr/>
          </p:nvSpPr>
          <p:spPr>
            <a:xfrm>
              <a:off x="3318123" y="2387"/>
              <a:ext cx="1288553" cy="1288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506827" y="191091"/>
              <a:ext cx="911145" cy="911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900" kern="1200" dirty="0" smtClean="0"/>
                <a:t>__</a:t>
              </a:r>
              <a:endParaRPr lang="en-US" sz="5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9327" y="1925239"/>
            <a:ext cx="1718071" cy="1288553"/>
            <a:chOff x="1640687" y="1679823"/>
            <a:chExt cx="1288553" cy="1288553"/>
          </a:xfrm>
        </p:grpSpPr>
        <p:sp>
          <p:nvSpPr>
            <p:cNvPr id="7" name="Oval 6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900" kern="1200" dirty="0" smtClean="0"/>
                <a:t>_</a:t>
              </a:r>
              <a:endParaRPr lang="en-US" sz="5900" kern="1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8632009" y="1964529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400" dirty="0" smtClean="0"/>
              <a:t>讨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00461" y="3315299"/>
            <a:ext cx="1718071" cy="1288553"/>
            <a:chOff x="1640687" y="1679823"/>
            <a:chExt cx="1288553" cy="1288553"/>
          </a:xfrm>
        </p:grpSpPr>
        <p:sp>
          <p:nvSpPr>
            <p:cNvPr id="20" name="Oval 19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5900" dirty="0" smtClean="0"/>
                <a:t>仑</a:t>
              </a:r>
              <a:endParaRPr lang="en-US" sz="59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13232" y="3081919"/>
            <a:ext cx="161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23" name="Oval 22"/>
          <p:cNvSpPr/>
          <p:nvPr/>
        </p:nvSpPr>
        <p:spPr>
          <a:xfrm>
            <a:off x="8653142" y="3354590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28548" y="3081919"/>
            <a:ext cx="184118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 smtClean="0"/>
              <a:t>+</a:t>
            </a:r>
            <a:endParaRPr lang="en-US" sz="9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03387" y="4712674"/>
            <a:ext cx="1718071" cy="1288553"/>
            <a:chOff x="1640687" y="1679823"/>
            <a:chExt cx="1288553" cy="1288553"/>
          </a:xfrm>
        </p:grpSpPr>
        <p:sp>
          <p:nvSpPr>
            <p:cNvPr id="26" name="Oval 25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dirty="0" smtClean="0"/>
                <a:t>_</a:t>
              </a:r>
              <a:endParaRPr lang="en-US" sz="6000" dirty="0"/>
            </a:p>
          </p:txBody>
        </p:sp>
        <p:sp>
          <p:nvSpPr>
            <p:cNvPr id="27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8656069" y="4751964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400" dirty="0" smtClean="0"/>
              <a:t>计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69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identify the missing component of the characters below.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0478" y="3354590"/>
            <a:ext cx="1718071" cy="1288553"/>
            <a:chOff x="3318123" y="2387"/>
            <a:chExt cx="1288553" cy="1288553"/>
          </a:xfrm>
        </p:grpSpPr>
        <p:sp>
          <p:nvSpPr>
            <p:cNvPr id="9" name="Oval 8"/>
            <p:cNvSpPr/>
            <p:nvPr/>
          </p:nvSpPr>
          <p:spPr>
            <a:xfrm>
              <a:off x="3318123" y="2387"/>
              <a:ext cx="1288553" cy="1288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506827" y="191091"/>
              <a:ext cx="911145" cy="911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900" kern="1200" dirty="0" smtClean="0"/>
                <a:t>__</a:t>
              </a:r>
              <a:endParaRPr lang="en-US" sz="5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9327" y="1925239"/>
            <a:ext cx="1718071" cy="1288553"/>
            <a:chOff x="1640687" y="1679823"/>
            <a:chExt cx="1288553" cy="1288553"/>
          </a:xfrm>
        </p:grpSpPr>
        <p:sp>
          <p:nvSpPr>
            <p:cNvPr id="7" name="Oval 6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900" kern="1200" dirty="0" smtClean="0"/>
                <a:t>_</a:t>
              </a:r>
              <a:endParaRPr lang="en-US" sz="5900" kern="1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8632009" y="1964529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400" dirty="0" smtClean="0"/>
              <a:t>烟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00461" y="3315299"/>
            <a:ext cx="1718071" cy="1288553"/>
            <a:chOff x="1640687" y="1679823"/>
            <a:chExt cx="1288553" cy="1288553"/>
          </a:xfrm>
        </p:grpSpPr>
        <p:sp>
          <p:nvSpPr>
            <p:cNvPr id="20" name="Oval 19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5900" kern="1200" dirty="0" smtClean="0"/>
                <a:t>考</a:t>
              </a:r>
              <a:endParaRPr lang="en-US" sz="59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13232" y="3081919"/>
            <a:ext cx="161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23" name="Oval 22"/>
          <p:cNvSpPr/>
          <p:nvPr/>
        </p:nvSpPr>
        <p:spPr>
          <a:xfrm>
            <a:off x="8653142" y="3354590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28548" y="3081919"/>
            <a:ext cx="184118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 smtClean="0"/>
              <a:t>+</a:t>
            </a:r>
            <a:endParaRPr lang="en-US" sz="9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03387" y="4712674"/>
            <a:ext cx="1718071" cy="1288553"/>
            <a:chOff x="1640687" y="1679823"/>
            <a:chExt cx="1288553" cy="1288553"/>
          </a:xfrm>
        </p:grpSpPr>
        <p:sp>
          <p:nvSpPr>
            <p:cNvPr id="26" name="Oval 25"/>
            <p:cNvSpPr/>
            <p:nvPr/>
          </p:nvSpPr>
          <p:spPr>
            <a:xfrm>
              <a:off x="1640687" y="1679823"/>
              <a:ext cx="1288553" cy="1288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dirty="0" smtClean="0"/>
                <a:t>_</a:t>
              </a:r>
              <a:endParaRPr lang="en-US" sz="6000" dirty="0"/>
            </a:p>
          </p:txBody>
        </p:sp>
        <p:sp>
          <p:nvSpPr>
            <p:cNvPr id="27" name="Oval 6"/>
            <p:cNvSpPr/>
            <p:nvPr/>
          </p:nvSpPr>
          <p:spPr>
            <a:xfrm>
              <a:off x="1829391" y="1868527"/>
              <a:ext cx="911145" cy="911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8656069" y="4751964"/>
            <a:ext cx="1718071" cy="12885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400" dirty="0" smtClean="0"/>
              <a:t>烧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68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anchor="ctr">
            <a:noAutofit/>
          </a:bodyPr>
          <a:lstStyle/>
          <a:p>
            <a:pPr algn="ctr"/>
            <a:r>
              <a:rPr lang="zh-CN" altLang="en-US" sz="3200" dirty="0" smtClean="0"/>
              <a:t>请你用生词说一说下面的图画</a:t>
            </a:r>
            <a:r>
              <a:rPr lang="en-US" altLang="zh-CN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0" y="1671565"/>
            <a:ext cx="3030909" cy="1515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123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Picture Sources:</a:t>
            </a:r>
          </a:p>
          <a:p>
            <a:r>
              <a:rPr lang="en-US" sz="900" dirty="0" smtClean="0"/>
              <a:t>http://www.thebeginwithinblog.com/wp-content/uploads/2011/04/summer-vacation-beach.jpg</a:t>
            </a:r>
          </a:p>
          <a:p>
            <a:r>
              <a:rPr lang="en-US" sz="900" dirty="0" smtClean="0"/>
              <a:t>http://www.gardnerkansas.gov/images/uploads/ParksRecreation/Parks%20Home%20Page/petoskey-fireworks.jpg</a:t>
            </a:r>
          </a:p>
          <a:p>
            <a:r>
              <a:rPr lang="en-US" sz="900" dirty="0" smtClean="0"/>
              <a:t>https://encrypted-tbn3.gstatic.com/images?q=tbn:ANd9GcQ8T5ZCtrUvN6CptiVZXNGt_BtteaEOZ0dxn-zivxujoTu4n-I2</a:t>
            </a:r>
          </a:p>
          <a:p>
            <a:r>
              <a:rPr lang="en-US" sz="900" dirty="0" smtClean="0"/>
              <a:t>http://dispatchmag.com/wp-content/uploads/1132744346_1368703687.jpg</a:t>
            </a:r>
          </a:p>
          <a:p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0" y="3514730"/>
            <a:ext cx="3090765" cy="154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92" y="3514729"/>
            <a:ext cx="3103320" cy="1515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92" y="1671565"/>
            <a:ext cx="3103320" cy="1515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3634" y="4566303"/>
            <a:ext cx="2841799" cy="857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</a:rPr>
              <a:t>放暑假了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3635" y="1572195"/>
            <a:ext cx="2841799" cy="857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</a:rPr>
              <a:t>烧烤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3635" y="2581692"/>
            <a:ext cx="2841799" cy="857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</a:rPr>
              <a:t>国庆节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3635" y="3619257"/>
            <a:ext cx="2841799" cy="8570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</a:rPr>
              <a:t>放烟花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9634633" cy="11418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他们在做什么？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1019757"/>
          </a:xfrm>
        </p:spPr>
        <p:txBody>
          <a:bodyPr anchor="ctr">
            <a:noAutofit/>
          </a:bodyPr>
          <a:lstStyle/>
          <a:p>
            <a:pPr algn="ctr"/>
            <a:r>
              <a:rPr lang="zh-CN" altLang="en-US" sz="3200" u="sng" dirty="0" smtClean="0">
                <a:solidFill>
                  <a:srgbClr val="FF0000"/>
                </a:solidFill>
              </a:rPr>
              <a:t>讨论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888363"/>
          </a:xfrm>
        </p:spPr>
        <p:txBody>
          <a:bodyPr anchor="ctr">
            <a:noAutofit/>
          </a:bodyPr>
          <a:lstStyle/>
          <a:p>
            <a:pPr algn="ctr"/>
            <a:r>
              <a:rPr lang="zh-CN" altLang="en-US" sz="3200" u="sng" dirty="0" smtClean="0">
                <a:solidFill>
                  <a:srgbClr val="FF0000"/>
                </a:solidFill>
              </a:rPr>
              <a:t>讨论</a:t>
            </a:r>
            <a:r>
              <a:rPr lang="en-US" altLang="zh-CN" sz="3200" dirty="0" smtClean="0"/>
              <a:t>…</a:t>
            </a:r>
            <a:r>
              <a:rPr lang="zh-CN" altLang="en-US" sz="3200" dirty="0" smtClean="0">
                <a:solidFill>
                  <a:srgbClr val="FF0000"/>
                </a:solidFill>
              </a:rPr>
              <a:t>计划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6864" y="5985545"/>
            <a:ext cx="53373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http://images.cnblogs.com/cnblogs_com/zhoujg/199152/</a:t>
            </a:r>
            <a:r>
              <a:rPr lang="en-US" sz="900" dirty="0" err="1" smtClean="0"/>
              <a:t>r_sprint-planning.jpg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1366629" y="5985545"/>
            <a:ext cx="4040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http://www.xin008.net/upload/20131209175931.jpg</a:t>
            </a:r>
            <a:endParaRPr lang="en-US" sz="9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240" b="-28240"/>
          <a:stretch>
            <a:fillRect/>
          </a:stretch>
        </p:blipFill>
        <p:spPr>
          <a:xfrm>
            <a:off x="1069848" y="2505075"/>
            <a:ext cx="4593973" cy="347662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101" b="-9101"/>
          <a:stretch>
            <a:fillRect/>
          </a:stretch>
        </p:blipFill>
        <p:spPr>
          <a:xfrm>
            <a:off x="6226864" y="2709791"/>
            <a:ext cx="4459406" cy="31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92731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3600" dirty="0" smtClean="0"/>
              <a:t>他这个学期</a:t>
            </a:r>
            <a:r>
              <a:rPr lang="zh-CN" altLang="en-US" sz="3600" u="sng" dirty="0" smtClean="0">
                <a:solidFill>
                  <a:srgbClr val="FF0000"/>
                </a:solidFill>
              </a:rPr>
              <a:t>修</a:t>
            </a:r>
            <a:r>
              <a:rPr lang="zh-CN" altLang="en-US" sz="3600" dirty="0" smtClean="0"/>
              <a:t>了七</a:t>
            </a:r>
            <a:r>
              <a:rPr lang="zh-CN" altLang="en-US" sz="3600" dirty="0" smtClean="0">
                <a:solidFill>
                  <a:srgbClr val="0000FF"/>
                </a:solidFill>
              </a:rPr>
              <a:t>门</a:t>
            </a:r>
            <a:r>
              <a:rPr lang="zh-CN" altLang="en-US" sz="3600" u="sng" dirty="0" smtClean="0">
                <a:solidFill>
                  <a:srgbClr val="FF0000"/>
                </a:solidFill>
              </a:rPr>
              <a:t>课</a:t>
            </a:r>
            <a:r>
              <a:rPr lang="zh-CN" altLang="en-US" sz="3600" dirty="0" smtClean="0"/>
              <a:t>，你呢？你</a:t>
            </a:r>
            <a:r>
              <a:rPr lang="zh-CN" altLang="en-US" u="sng" dirty="0">
                <a:solidFill>
                  <a:srgbClr val="FF0000"/>
                </a:solidFill>
              </a:rPr>
              <a:t>修</a:t>
            </a:r>
            <a:r>
              <a:rPr lang="zh-CN" altLang="en-US" sz="3600" dirty="0" smtClean="0"/>
              <a:t>了</a:t>
            </a:r>
            <a:r>
              <a:rPr lang="zh-CN" altLang="en-US" dirty="0">
                <a:solidFill>
                  <a:srgbClr val="0000FF"/>
                </a:solidFill>
              </a:rPr>
              <a:t>几门</a:t>
            </a:r>
            <a:r>
              <a:rPr lang="zh-CN" altLang="en-US" u="sng" dirty="0">
                <a:solidFill>
                  <a:srgbClr val="FF0000"/>
                </a:solidFill>
              </a:rPr>
              <a:t>课</a:t>
            </a:r>
            <a:r>
              <a:rPr lang="zh-CN" altLang="en-US" sz="3600" dirty="0" smtClean="0"/>
              <a:t>？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他这个学期</a:t>
            </a:r>
            <a:r>
              <a:rPr lang="zh-CN" altLang="en-US" sz="3600" u="sng" dirty="0" smtClean="0">
                <a:solidFill>
                  <a:srgbClr val="FF0000"/>
                </a:solidFill>
              </a:rPr>
              <a:t>修</a:t>
            </a:r>
            <a:r>
              <a:rPr lang="zh-CN" altLang="en-US" sz="3600" dirty="0" smtClean="0"/>
              <a:t>了</a:t>
            </a:r>
            <a:r>
              <a:rPr lang="zh-CN" altLang="en-US" sz="3600" dirty="0" smtClean="0">
                <a:solidFill>
                  <a:srgbClr val="0000FF"/>
                </a:solidFill>
              </a:rPr>
              <a:t>什么</a:t>
            </a:r>
            <a:r>
              <a:rPr lang="zh-CN" altLang="en-US" sz="3600" u="sng" dirty="0" smtClean="0">
                <a:solidFill>
                  <a:srgbClr val="FF0000"/>
                </a:solidFill>
              </a:rPr>
              <a:t>课</a:t>
            </a:r>
            <a:r>
              <a:rPr lang="zh-CN" altLang="en-US" sz="3600" dirty="0" smtClean="0"/>
              <a:t>？你呢？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21373" y="650772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blog.lib.umn.edu</a:t>
            </a:r>
            <a:r>
              <a:rPr lang="en-US" sz="900" dirty="0" smtClean="0"/>
              <a:t>/design/</a:t>
            </a:r>
            <a:r>
              <a:rPr lang="en-US" sz="900" dirty="0" err="1" smtClean="0"/>
              <a:t>studentblogs</a:t>
            </a:r>
            <a:r>
              <a:rPr lang="en-US" sz="900" dirty="0" smtClean="0"/>
              <a:t>/Schedule2.jpg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0104"/>
          <a:stretch/>
        </p:blipFill>
        <p:spPr>
          <a:xfrm>
            <a:off x="464127" y="1927199"/>
            <a:ext cx="10810478" cy="3886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375605"/>
            <a:ext cx="4176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https://lh5.ggpht.com/zL5btR10g--tn4_G1QegkBn3EgHIqdhvPDVWR8JofooyPWjzU3H1KM8TTO5Gffo9Jro=h900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83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5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你在高中</a:t>
            </a:r>
            <a:r>
              <a:rPr lang="zh-CN" altLang="en-US" sz="4000" u="sng" dirty="0" smtClean="0">
                <a:solidFill>
                  <a:srgbClr val="FF0000"/>
                </a:solidFill>
              </a:rPr>
              <a:t>修</a:t>
            </a:r>
            <a:r>
              <a:rPr lang="zh-CN" altLang="en-US" sz="4000" dirty="0" smtClean="0"/>
              <a:t>了“</a:t>
            </a:r>
            <a:r>
              <a:rPr lang="zh-CN" altLang="en-US" sz="4000" u="sng" dirty="0" smtClean="0">
                <a:solidFill>
                  <a:srgbClr val="0000FF"/>
                </a:solidFill>
              </a:rPr>
              <a:t>大学先修课</a:t>
            </a:r>
            <a:r>
              <a:rPr lang="zh-CN" altLang="en-US" sz="4000" dirty="0" smtClean="0"/>
              <a:t>”吗？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78" y="1532643"/>
            <a:ext cx="4245820" cy="1687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68" y="1343768"/>
            <a:ext cx="3830256" cy="21712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70510" y="3534893"/>
            <a:ext cx="47446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 smtClean="0"/>
              <a:t>http://www.logo123.net/logos/2014/01/17/201401172115054715.jpg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207677" y="354114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smtClean="0"/>
              <a:t>http://</a:t>
            </a:r>
            <a:r>
              <a:rPr lang="en-US" sz="900" dirty="0" err="1" smtClean="0"/>
              <a:t>www.leadyourway.org</a:t>
            </a:r>
            <a:r>
              <a:rPr lang="en-US" sz="900" dirty="0" smtClean="0"/>
              <a:t>/</a:t>
            </a:r>
            <a:r>
              <a:rPr lang="en-US" sz="900" dirty="0" err="1" smtClean="0"/>
              <a:t>uploadfile</a:t>
            </a:r>
            <a:r>
              <a:rPr lang="en-US" sz="900" dirty="0" smtClean="0"/>
              <a:t>/2014/0402/20140402114619374.jpg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23" y="4309774"/>
            <a:ext cx="4978675" cy="21325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70510" y="6502713"/>
            <a:ext cx="50279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 smtClean="0"/>
              <a:t>http://i1.sinaimg.cn/</a:t>
            </a:r>
            <a:r>
              <a:rPr lang="nl-NL" sz="900" dirty="0" err="1" smtClean="0"/>
              <a:t>edu</a:t>
            </a:r>
            <a:r>
              <a:rPr lang="nl-NL" sz="900" dirty="0" smtClean="0"/>
              <a:t>/2013/0312/U2999P352DT20130312142920.jpg</a:t>
            </a:r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78" y="4143276"/>
            <a:ext cx="4427761" cy="22990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4589" y="6547142"/>
            <a:ext cx="56948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http://</a:t>
            </a:r>
            <a:r>
              <a:rPr lang="en-US" sz="900" dirty="0" err="1" smtClean="0"/>
              <a:t>im.hfu.edu.tw</a:t>
            </a:r>
            <a:r>
              <a:rPr lang="en-US" sz="900" dirty="0" smtClean="0"/>
              <a:t>/</a:t>
            </a:r>
            <a:r>
              <a:rPr lang="en-US" sz="900" dirty="0" err="1" smtClean="0"/>
              <a:t>img.php?img</a:t>
            </a:r>
            <a:r>
              <a:rPr lang="en-US" sz="900" dirty="0" smtClean="0"/>
              <a:t>=375_e4f38faa.gif&amp;dir=archive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98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76" y="1216641"/>
            <a:ext cx="5413932" cy="1615175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dirty="0" smtClean="0"/>
              <a:t>请你问问你的同学：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新学期，他</a:t>
            </a:r>
            <a:r>
              <a:rPr lang="en-US" altLang="zh-CN" dirty="0" smtClean="0"/>
              <a:t>/</a:t>
            </a:r>
            <a:r>
              <a:rPr lang="zh-CN" altLang="en-US" dirty="0" smtClean="0"/>
              <a:t>她有什么新的</a:t>
            </a:r>
            <a:r>
              <a:rPr lang="zh-CN" altLang="en-US" u="sng" dirty="0" smtClean="0">
                <a:solidFill>
                  <a:srgbClr val="FF0000"/>
                </a:solidFill>
              </a:rPr>
              <a:t>打算</a:t>
            </a:r>
            <a:r>
              <a:rPr lang="zh-CN" altLang="en-US" dirty="0" smtClean="0"/>
              <a:t>？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0480" y="4047253"/>
            <a:ext cx="5391274" cy="16142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/>
              <a:t>请你问问你的同学：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暑假，他</a:t>
            </a:r>
            <a:r>
              <a:rPr lang="en-US" altLang="zh-CN" dirty="0" smtClean="0"/>
              <a:t>/</a:t>
            </a:r>
            <a:r>
              <a:rPr lang="zh-CN" altLang="en-US" dirty="0" smtClean="0"/>
              <a:t>她有什么</a:t>
            </a:r>
            <a:r>
              <a:rPr lang="zh-CN" altLang="en-US" u="sng" dirty="0" smtClean="0">
                <a:solidFill>
                  <a:srgbClr val="FF0000"/>
                </a:solidFill>
              </a:rPr>
              <a:t>打算</a:t>
            </a:r>
            <a:r>
              <a:rPr lang="zh-CN" altLang="en-US" dirty="0" smtClean="0"/>
              <a:t>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37" y="1082011"/>
            <a:ext cx="3973564" cy="1913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442" y="3497751"/>
            <a:ext cx="3962641" cy="25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8967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000000"/>
                </a:solidFill>
              </a:rPr>
              <a:t>你学什么专业？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rgbClr val="000000"/>
                </a:solidFill>
              </a:rPr>
              <a:t>你这个专业</a:t>
            </a:r>
            <a:r>
              <a:rPr lang="zh-CN" altLang="en-US" u="sng" dirty="0" smtClean="0">
                <a:solidFill>
                  <a:srgbClr val="FF0000"/>
                </a:solidFill>
              </a:rPr>
              <a:t>挣钱</a:t>
            </a:r>
            <a:r>
              <a:rPr lang="zh-CN" altLang="en-US" dirty="0" smtClean="0">
                <a:solidFill>
                  <a:srgbClr val="FF0000"/>
                </a:solidFill>
              </a:rPr>
              <a:t>挣</a:t>
            </a:r>
            <a:r>
              <a:rPr lang="zh-CN" altLang="en-US" dirty="0" smtClean="0">
                <a:solidFill>
                  <a:srgbClr val="0000FF"/>
                </a:solidFill>
              </a:rPr>
              <a:t>得</a:t>
            </a:r>
            <a:r>
              <a:rPr lang="zh-CN" altLang="en-US" dirty="0" smtClean="0"/>
              <a:t>多不多？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7629"/>
            <a:ext cx="5039671" cy="3522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297" y="601921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smtClean="0"/>
              <a:t>http://lokaty24.eu/</a:t>
            </a:r>
            <a:r>
              <a:rPr lang="en-US" sz="900" dirty="0" err="1" smtClean="0"/>
              <a:t>wp</a:t>
            </a:r>
            <a:r>
              <a:rPr lang="en-US" sz="900" dirty="0" smtClean="0"/>
              <a:t>-content/uploads/2013/04/015.jpg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3" y="2830043"/>
            <a:ext cx="3621273" cy="2942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594053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smtClean="0"/>
              <a:t>http://</a:t>
            </a:r>
            <a:r>
              <a:rPr lang="en-US" sz="900" dirty="0" err="1" smtClean="0"/>
              <a:t>www.banc.org.uk</a:t>
            </a:r>
            <a:r>
              <a:rPr lang="en-US" sz="900" dirty="0" smtClean="0"/>
              <a:t>/sites/default/files/</a:t>
            </a:r>
            <a:r>
              <a:rPr lang="en-US" sz="900" dirty="0" err="1" smtClean="0"/>
              <a:t>MoneyTree.png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10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331</Words>
  <Application>Microsoft Macintosh PowerPoint</Application>
  <PresentationFormat>Custom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TS103431377</vt:lpstr>
      <vt:lpstr>1.字词训练及激活已有知识</vt:lpstr>
      <vt:lpstr>Please identify the missing component of the characters below.</vt:lpstr>
      <vt:lpstr>Please identify the missing component of the characters below.</vt:lpstr>
      <vt:lpstr>请你用生词说一说下面的图画 </vt:lpstr>
      <vt:lpstr>他们在做什么？</vt:lpstr>
      <vt:lpstr>他这个学期修了七门课，你呢？你修了几门课？ 他这个学期修了什么课？你呢？</vt:lpstr>
      <vt:lpstr>你在高中修了“大学先修课”吗？</vt:lpstr>
      <vt:lpstr>请你问问你的同学： 新学期，他/她有什么新的打算？</vt:lpstr>
      <vt:lpstr>你学什么专业？ 你这个专业挣钱挣得多不多？</vt:lpstr>
      <vt:lpstr>国庆节，他有什么计划？他打算去哪儿？ 你会去那儿吗？为什么？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2014-12-07T23:57:06Z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